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3"/>
  </p:notesMasterIdLst>
  <p:handoutMasterIdLst>
    <p:handoutMasterId r:id="rId54"/>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279" r:id="rId17"/>
    <p:sldId id="396" r:id="rId18"/>
    <p:sldId id="283" r:id="rId19"/>
    <p:sldId id="284" r:id="rId20"/>
    <p:sldId id="442" r:id="rId21"/>
    <p:sldId id="288" r:id="rId22"/>
    <p:sldId id="443" r:id="rId23"/>
    <p:sldId id="444" r:id="rId24"/>
    <p:sldId id="398" r:id="rId25"/>
    <p:sldId id="341" r:id="rId26"/>
    <p:sldId id="446" r:id="rId27"/>
    <p:sldId id="343" r:id="rId28"/>
    <p:sldId id="353" r:id="rId29"/>
    <p:sldId id="409" r:id="rId30"/>
    <p:sldId id="397" r:id="rId31"/>
    <p:sldId id="438" r:id="rId32"/>
    <p:sldId id="439" r:id="rId33"/>
    <p:sldId id="403" r:id="rId34"/>
    <p:sldId id="404" r:id="rId35"/>
    <p:sldId id="324" r:id="rId36"/>
    <p:sldId id="304" r:id="rId37"/>
    <p:sldId id="448" r:id="rId38"/>
    <p:sldId id="412" r:id="rId39"/>
    <p:sldId id="447" r:id="rId40"/>
    <p:sldId id="414" r:id="rId41"/>
    <p:sldId id="325" r:id="rId42"/>
    <p:sldId id="423" r:id="rId43"/>
    <p:sldId id="421" r:id="rId44"/>
    <p:sldId id="422" r:id="rId45"/>
    <p:sldId id="429" r:id="rId46"/>
    <p:sldId id="435" r:id="rId47"/>
    <p:sldId id="424" r:id="rId48"/>
    <p:sldId id="450" r:id="rId49"/>
    <p:sldId id="322" r:id="rId50"/>
    <p:sldId id="323" r:id="rId51"/>
    <p:sldId id="449" r:id="rId52"/>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8"/>
            <p14:sldId id="412"/>
            <p14:sldId id="447"/>
            <p14:sldId id="414"/>
            <p14:sldId id="325"/>
            <p14:sldId id="423"/>
            <p14:sldId id="421"/>
            <p14:sldId id="422"/>
            <p14:sldId id="429"/>
            <p14:sldId id="435"/>
            <p14:sldId id="424"/>
            <p14:sldId id="450"/>
          </p14:sldIdLst>
        </p14:section>
        <p14:section name="Conclusion" id="{73DB95C2-B10A-654D-98D8-7379B54E99A8}">
          <p14:sldIdLst>
            <p14:sldId id="322"/>
            <p14:sldId id="323"/>
            <p14:sldId id="4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0000CC"/>
    <a:srgbClr val="7F010D"/>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16</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17</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18</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19</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21</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22</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25</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26</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27</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28</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30</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31</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35</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36</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098C-6FA0-7CAF-6114-9C5D95850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B5FEF-F1CD-4063-6D36-A7FBCA7C4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AD4DB-7D5C-5B39-B7DB-868D7F561E0E}"/>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p:txBody>
      </p:sp>
      <p:sp>
        <p:nvSpPr>
          <p:cNvPr id="4" name="Slide Number Placeholder 3">
            <a:extLst>
              <a:ext uri="{FF2B5EF4-FFF2-40B4-BE49-F238E27FC236}">
                <a16:creationId xmlns:a16="http://schemas.microsoft.com/office/drawing/2014/main" id="{C7F1DAB8-B8DE-65DA-5AEE-A9CB2269ECB6}"/>
              </a:ext>
            </a:extLst>
          </p:cNvPr>
          <p:cNvSpPr>
            <a:spLocks noGrp="1"/>
          </p:cNvSpPr>
          <p:nvPr>
            <p:ph type="sldNum" sz="quarter" idx="5"/>
          </p:nvPr>
        </p:nvSpPr>
        <p:spPr/>
        <p:txBody>
          <a:bodyPr/>
          <a:lstStyle/>
          <a:p>
            <a:pPr>
              <a:defRPr/>
            </a:pPr>
            <a:fld id="{8542BA65-FEF6-3E42-934F-5F82C26ADF06}" type="slidenum">
              <a:rPr lang="en-US" altLang="x-none" smtClean="0"/>
              <a:pPr>
                <a:defRPr/>
              </a:pPr>
              <a:t>37</a:t>
            </a:fld>
            <a:endParaRPr lang="en-US" altLang="x-none"/>
          </a:p>
        </p:txBody>
      </p:sp>
    </p:spTree>
    <p:extLst>
      <p:ext uri="{BB962C8B-B14F-4D97-AF65-F5344CB8AC3E}">
        <p14:creationId xmlns:p14="http://schemas.microsoft.com/office/powerpoint/2010/main" val="3821408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38</a:t>
            </a:fld>
            <a:endParaRPr lang="en-US" altLang="x-none"/>
          </a:p>
        </p:txBody>
      </p:sp>
    </p:spTree>
    <p:extLst>
      <p:ext uri="{BB962C8B-B14F-4D97-AF65-F5344CB8AC3E}">
        <p14:creationId xmlns:p14="http://schemas.microsoft.com/office/powerpoint/2010/main" val="409243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40</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41</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42</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49</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50</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8.png"/><Relationship Id="rId2" Type="http://schemas.openxmlformats.org/officeDocument/2006/relationships/notesSlide" Target="../notesSlides/notesSlide35.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27.png"/><Relationship Id="rId1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789</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dirty="0">
                <a:solidFill>
                  <a:schemeClr val="tx2"/>
                </a:solidFill>
                <a:latin typeface="Gill Sans" charset="0"/>
              </a:rPr>
              <a:t>Problem</a:t>
            </a:r>
            <a:r>
              <a:rPr lang="en-US" altLang="x-none" sz="3200" dirty="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17</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20</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21</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22</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25</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27</a:t>
            </a:fld>
            <a:endParaRPr lang="en-US" altLang="x-none"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28</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30</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32</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33</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34</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35</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2315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36</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1CFC5-777B-5109-6E33-1CCD2C23AD09}"/>
            </a:ext>
          </a:extLst>
        </p:cNvPr>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F0E1AF19-44B9-66F8-5100-6CDD10F4E7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37</a:t>
            </a:fld>
            <a:endParaRPr lang="en-US" altLang="x-none"/>
          </a:p>
        </p:txBody>
      </p:sp>
      <p:grpSp>
        <p:nvGrpSpPr>
          <p:cNvPr id="26" name="Group 25">
            <a:extLst>
              <a:ext uri="{FF2B5EF4-FFF2-40B4-BE49-F238E27FC236}">
                <a16:creationId xmlns:a16="http://schemas.microsoft.com/office/drawing/2014/main" id="{EBF1869B-BDE2-DBB7-8873-9866D11951D4}"/>
              </a:ext>
            </a:extLst>
          </p:cNvPr>
          <p:cNvGrpSpPr/>
          <p:nvPr/>
        </p:nvGrpSpPr>
        <p:grpSpPr>
          <a:xfrm>
            <a:off x="755576" y="2447583"/>
            <a:ext cx="7848872" cy="1326812"/>
            <a:chOff x="755576" y="2447583"/>
            <a:chExt cx="7848872" cy="1326812"/>
          </a:xfrm>
        </p:grpSpPr>
        <p:grpSp>
          <p:nvGrpSpPr>
            <p:cNvPr id="46" name="Group 45">
              <a:extLst>
                <a:ext uri="{FF2B5EF4-FFF2-40B4-BE49-F238E27FC236}">
                  <a16:creationId xmlns:a16="http://schemas.microsoft.com/office/drawing/2014/main" id="{B1537E99-5659-281C-EAE1-F98CF2E5E869}"/>
                </a:ext>
              </a:extLst>
            </p:cNvPr>
            <p:cNvGrpSpPr/>
            <p:nvPr/>
          </p:nvGrpSpPr>
          <p:grpSpPr>
            <a:xfrm>
              <a:off x="755576" y="3112746"/>
              <a:ext cx="7848872" cy="661649"/>
              <a:chOff x="-1018784" y="3947461"/>
              <a:chExt cx="7848872" cy="661649"/>
            </a:xfrm>
          </p:grpSpPr>
          <p:cxnSp>
            <p:nvCxnSpPr>
              <p:cNvPr id="47" name="Straight Connector 46">
                <a:extLst>
                  <a:ext uri="{FF2B5EF4-FFF2-40B4-BE49-F238E27FC236}">
                    <a16:creationId xmlns:a16="http://schemas.microsoft.com/office/drawing/2014/main" id="{B83F2102-B872-8A07-73AD-DE47FC215FDC}"/>
                  </a:ext>
                </a:extLst>
              </p:cNvPr>
              <p:cNvCxnSpPr>
                <a:cxnSpLocks/>
                <a:stCxn id="48" idx="6"/>
              </p:cNvCxnSpPr>
              <p:nvPr/>
            </p:nvCxnSpPr>
            <p:spPr>
              <a:xfrm>
                <a:off x="-733971" y="4481693"/>
                <a:ext cx="7564059" cy="8692"/>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13B1CD38-7B8D-A838-51D3-0F7BBDD94CF4}"/>
                  </a:ext>
                </a:extLst>
              </p:cNvPr>
              <p:cNvSpPr/>
              <p:nvPr/>
            </p:nvSpPr>
            <p:spPr>
              <a:xfrm>
                <a:off x="-1018784"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68463EE9-B430-355C-06A2-5D4488B289B9}"/>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sp>
          <p:nvSpPr>
            <p:cNvPr id="1024" name="Oval 1023">
              <a:extLst>
                <a:ext uri="{FF2B5EF4-FFF2-40B4-BE49-F238E27FC236}">
                  <a16:creationId xmlns:a16="http://schemas.microsoft.com/office/drawing/2014/main" id="{6461E092-6794-354B-0AC3-AE451A9F544A}"/>
                </a:ext>
              </a:extLst>
            </p:cNvPr>
            <p:cNvSpPr/>
            <p:nvPr/>
          </p:nvSpPr>
          <p:spPr>
            <a:xfrm>
              <a:off x="2342971" y="350359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Diagram&#10;&#10;Description automatically generated">
              <a:extLst>
                <a:ext uri="{FF2B5EF4-FFF2-40B4-BE49-F238E27FC236}">
                  <a16:creationId xmlns:a16="http://schemas.microsoft.com/office/drawing/2014/main" id="{890DB343-D402-856D-A88D-FF6689EF049D}"/>
                </a:ext>
              </a:extLst>
            </p:cNvPr>
            <p:cNvPicPr>
              <a:picLocks noChangeAspect="1"/>
            </p:cNvPicPr>
            <p:nvPr/>
          </p:nvPicPr>
          <p:blipFill rotWithShape="1">
            <a:blip r:embed="rId3"/>
            <a:srcRect l="41210" r="35469" b="57032"/>
            <a:stretch/>
          </p:blipFill>
          <p:spPr>
            <a:xfrm>
              <a:off x="2143069" y="2447583"/>
              <a:ext cx="895039" cy="962538"/>
            </a:xfrm>
            <a:prstGeom prst="rect">
              <a:avLst/>
            </a:prstGeom>
          </p:spPr>
        </p:pic>
      </p:grpSp>
      <p:grpSp>
        <p:nvGrpSpPr>
          <p:cNvPr id="1044" name="Group 1043">
            <a:extLst>
              <a:ext uri="{FF2B5EF4-FFF2-40B4-BE49-F238E27FC236}">
                <a16:creationId xmlns:a16="http://schemas.microsoft.com/office/drawing/2014/main" id="{3280FD47-E914-928F-A587-9879ADC5FDDD}"/>
              </a:ext>
            </a:extLst>
          </p:cNvPr>
          <p:cNvGrpSpPr/>
          <p:nvPr/>
        </p:nvGrpSpPr>
        <p:grpSpPr>
          <a:xfrm>
            <a:off x="7215193" y="2276716"/>
            <a:ext cx="913180" cy="2851740"/>
            <a:chOff x="7215193" y="2276716"/>
            <a:chExt cx="913180" cy="2851740"/>
          </a:xfrm>
        </p:grpSpPr>
        <p:pic>
          <p:nvPicPr>
            <p:cNvPr id="24" name="Picture 23" descr="Diagram&#10;&#10;Description automatically generated">
              <a:extLst>
                <a:ext uri="{FF2B5EF4-FFF2-40B4-BE49-F238E27FC236}">
                  <a16:creationId xmlns:a16="http://schemas.microsoft.com/office/drawing/2014/main" id="{C981D070-6610-F91D-BD78-F69DFC7A90F5}"/>
                </a:ext>
              </a:extLst>
            </p:cNvPr>
            <p:cNvPicPr>
              <a:picLocks noChangeAspect="1"/>
            </p:cNvPicPr>
            <p:nvPr/>
          </p:nvPicPr>
          <p:blipFill rotWithShape="1">
            <a:blip r:embed="rId3"/>
            <a:srcRect l="41773" t="45550" r="36042" b="764"/>
            <a:stretch/>
          </p:blipFill>
          <p:spPr>
            <a:xfrm>
              <a:off x="7330927" y="3968696"/>
              <a:ext cx="797446" cy="1159760"/>
            </a:xfrm>
            <a:prstGeom prst="rect">
              <a:avLst/>
            </a:prstGeom>
          </p:spPr>
        </p:pic>
        <p:cxnSp>
          <p:nvCxnSpPr>
            <p:cNvPr id="53" name="Straight Arrow Connector 52">
              <a:extLst>
                <a:ext uri="{FF2B5EF4-FFF2-40B4-BE49-F238E27FC236}">
                  <a16:creationId xmlns:a16="http://schemas.microsoft.com/office/drawing/2014/main" id="{5F0E76E3-0C2E-7190-1712-29A0225F427C}"/>
                </a:ext>
              </a:extLst>
            </p:cNvPr>
            <p:cNvCxnSpPr>
              <a:cxnSpLocks/>
            </p:cNvCxnSpPr>
            <p:nvPr/>
          </p:nvCxnSpPr>
          <p:spPr>
            <a:xfrm flipH="1">
              <a:off x="7636887" y="2276716"/>
              <a:ext cx="17796" cy="126546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474B267-80A9-147B-DB3D-F3CF6A61B61C}"/>
                </a:ext>
              </a:extLst>
            </p:cNvPr>
            <p:cNvSpPr/>
            <p:nvPr/>
          </p:nvSpPr>
          <p:spPr>
            <a:xfrm>
              <a:off x="7524328" y="3542177"/>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25" name="Picture 16" descr="Bug Fix Icons - Download Free Vector Icons | Noun Project">
              <a:extLst>
                <a:ext uri="{FF2B5EF4-FFF2-40B4-BE49-F238E27FC236}">
                  <a16:creationId xmlns:a16="http://schemas.microsoft.com/office/drawing/2014/main" id="{7B20770A-3B7C-A7EE-5217-E1CF6FBA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93" y="2796504"/>
              <a:ext cx="392002" cy="392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D4A3CA6B-B492-FC1C-B018-1AB7921753E1}"/>
              </a:ext>
            </a:extLst>
          </p:cNvPr>
          <p:cNvGrpSpPr/>
          <p:nvPr/>
        </p:nvGrpSpPr>
        <p:grpSpPr>
          <a:xfrm>
            <a:off x="3719396" y="820539"/>
            <a:ext cx="4080655" cy="2824485"/>
            <a:chOff x="3719396" y="820539"/>
            <a:chExt cx="4080655" cy="2824485"/>
          </a:xfrm>
        </p:grpSpPr>
        <p:sp>
          <p:nvSpPr>
            <p:cNvPr id="41" name="TextBox 40">
              <a:extLst>
                <a:ext uri="{FF2B5EF4-FFF2-40B4-BE49-F238E27FC236}">
                  <a16:creationId xmlns:a16="http://schemas.microsoft.com/office/drawing/2014/main" id="{6D4F4050-A85D-354A-ED3A-14924D03F4E5}"/>
                </a:ext>
              </a:extLst>
            </p:cNvPr>
            <p:cNvSpPr txBox="1"/>
            <p:nvPr/>
          </p:nvSpPr>
          <p:spPr>
            <a:xfrm>
              <a:off x="3719396" y="2302685"/>
              <a:ext cx="644036" cy="369333"/>
            </a:xfrm>
            <a:prstGeom prst="rect">
              <a:avLst/>
            </a:prstGeom>
            <a:noFill/>
          </p:spPr>
          <p:txBody>
            <a:bodyPr wrap="square" rtlCol="0">
              <a:spAutoFit/>
            </a:bodyPr>
            <a:lstStyle/>
            <a:p>
              <a:r>
                <a:rPr lang="en-US" sz="1800" dirty="0"/>
                <a:t>Bob</a:t>
              </a:r>
              <a:endParaRPr lang="en-BE" sz="1800" dirty="0"/>
            </a:p>
          </p:txBody>
        </p:sp>
        <p:pic>
          <p:nvPicPr>
            <p:cNvPr id="7" name="Picture 6" descr="Diagram&#10;&#10;Description automatically generated">
              <a:extLst>
                <a:ext uri="{FF2B5EF4-FFF2-40B4-BE49-F238E27FC236}">
                  <a16:creationId xmlns:a16="http://schemas.microsoft.com/office/drawing/2014/main" id="{13AB138C-FE36-370A-B326-486947895A8F}"/>
                </a:ext>
              </a:extLst>
            </p:cNvPr>
            <p:cNvPicPr>
              <a:picLocks noChangeAspect="1"/>
            </p:cNvPicPr>
            <p:nvPr/>
          </p:nvPicPr>
          <p:blipFill rotWithShape="1">
            <a:blip r:embed="rId3"/>
            <a:srcRect l="5268" t="27465" r="71410" b="26506"/>
            <a:stretch/>
          </p:blipFill>
          <p:spPr>
            <a:xfrm>
              <a:off x="5592316" y="820539"/>
              <a:ext cx="789167" cy="1150310"/>
            </a:xfrm>
            <a:prstGeom prst="rect">
              <a:avLst/>
            </a:prstGeom>
          </p:spPr>
        </p:pic>
        <p:pic>
          <p:nvPicPr>
            <p:cNvPr id="63" name="Picture 62" descr="software bug Icon - Free PNG &amp; SVG 3412531 - Noun Project">
              <a:extLst>
                <a:ext uri="{FF2B5EF4-FFF2-40B4-BE49-F238E27FC236}">
                  <a16:creationId xmlns:a16="http://schemas.microsoft.com/office/drawing/2014/main" id="{7076BFDB-E0C3-5B29-71AD-0A95864CF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2605780"/>
              <a:ext cx="394213" cy="3942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urved Connector 42">
              <a:extLst>
                <a:ext uri="{FF2B5EF4-FFF2-40B4-BE49-F238E27FC236}">
                  <a16:creationId xmlns:a16="http://schemas.microsoft.com/office/drawing/2014/main" id="{992E319C-C62C-E8BD-1820-758A42999CD2}"/>
                </a:ext>
              </a:extLst>
            </p:cNvPr>
            <p:cNvCxnSpPr>
              <a:cxnSpLocks/>
            </p:cNvCxnSpPr>
            <p:nvPr/>
          </p:nvCxnSpPr>
          <p:spPr>
            <a:xfrm flipV="1">
              <a:off x="4072382" y="2159150"/>
              <a:ext cx="3424117" cy="1485874"/>
            </a:xfrm>
            <a:prstGeom prst="curvedConnector4">
              <a:avLst>
                <a:gd name="adj1" fmla="val 5951"/>
                <a:gd name="adj2" fmla="val 99982"/>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39FE648-CC81-89AF-1C24-77038F9E8D7C}"/>
                </a:ext>
              </a:extLst>
            </p:cNvPr>
            <p:cNvSpPr/>
            <p:nvPr/>
          </p:nvSpPr>
          <p:spPr>
            <a:xfrm>
              <a:off x="7452320" y="2055149"/>
              <a:ext cx="347731" cy="293522"/>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42" name="Group 1041">
            <a:extLst>
              <a:ext uri="{FF2B5EF4-FFF2-40B4-BE49-F238E27FC236}">
                <a16:creationId xmlns:a16="http://schemas.microsoft.com/office/drawing/2014/main" id="{4B04CF68-462A-8864-1132-6B3A35AD5136}"/>
              </a:ext>
            </a:extLst>
          </p:cNvPr>
          <p:cNvGrpSpPr/>
          <p:nvPr/>
        </p:nvGrpSpPr>
        <p:grpSpPr>
          <a:xfrm>
            <a:off x="2826266" y="3655671"/>
            <a:ext cx="2825853" cy="2758282"/>
            <a:chOff x="2826266" y="3655671"/>
            <a:chExt cx="2825853" cy="2758282"/>
          </a:xfrm>
        </p:grpSpPr>
        <p:cxnSp>
          <p:nvCxnSpPr>
            <p:cNvPr id="39" name="Curved Connector 38">
              <a:extLst>
                <a:ext uri="{FF2B5EF4-FFF2-40B4-BE49-F238E27FC236}">
                  <a16:creationId xmlns:a16="http://schemas.microsoft.com/office/drawing/2014/main" id="{1FB0DE56-207D-983C-8AF6-F8433059E329}"/>
                </a:ext>
              </a:extLst>
            </p:cNvPr>
            <p:cNvCxnSpPr>
              <a:cxnSpLocks/>
              <a:endCxn id="40" idx="3"/>
            </p:cNvCxnSpPr>
            <p:nvPr/>
          </p:nvCxnSpPr>
          <p:spPr>
            <a:xfrm>
              <a:off x="2928101" y="3655671"/>
              <a:ext cx="2478168" cy="164735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B8F0DCA-2600-631A-21D0-58D82B836AA0}"/>
                </a:ext>
              </a:extLst>
            </p:cNvPr>
            <p:cNvSpPr/>
            <p:nvPr/>
          </p:nvSpPr>
          <p:spPr>
            <a:xfrm>
              <a:off x="5364088" y="5049469"/>
              <a:ext cx="288031" cy="29706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AE5351C8-25DB-7E72-1580-CCCF9B695033}"/>
                </a:ext>
              </a:extLst>
            </p:cNvPr>
            <p:cNvSpPr txBox="1"/>
            <p:nvPr/>
          </p:nvSpPr>
          <p:spPr>
            <a:xfrm>
              <a:off x="2826266" y="4484149"/>
              <a:ext cx="796051" cy="369332"/>
            </a:xfrm>
            <a:prstGeom prst="rect">
              <a:avLst/>
            </a:prstGeom>
            <a:noFill/>
          </p:spPr>
          <p:txBody>
            <a:bodyPr wrap="square" rtlCol="0">
              <a:spAutoFit/>
            </a:bodyPr>
            <a:lstStyle/>
            <a:p>
              <a:r>
                <a:rPr lang="en-BE" sz="1800" dirty="0"/>
                <a:t>Alice</a:t>
              </a:r>
            </a:p>
          </p:txBody>
        </p:sp>
        <p:pic>
          <p:nvPicPr>
            <p:cNvPr id="22" name="Picture 21" descr="A green square with black text&#10;&#10;AI-generated content may be incorrect.">
              <a:extLst>
                <a:ext uri="{FF2B5EF4-FFF2-40B4-BE49-F238E27FC236}">
                  <a16:creationId xmlns:a16="http://schemas.microsoft.com/office/drawing/2014/main" id="{D1852067-9FE9-5978-E5A8-EAD108380B6A}"/>
                </a:ext>
              </a:extLst>
            </p:cNvPr>
            <p:cNvPicPr>
              <a:picLocks noChangeAspect="1"/>
            </p:cNvPicPr>
            <p:nvPr/>
          </p:nvPicPr>
          <p:blipFill>
            <a:blip r:embed="rId6"/>
            <a:stretch>
              <a:fillRect/>
            </a:stretch>
          </p:blipFill>
          <p:spPr>
            <a:xfrm>
              <a:off x="4252883" y="5387326"/>
              <a:ext cx="872367" cy="1026627"/>
            </a:xfrm>
            <a:prstGeom prst="rect">
              <a:avLst/>
            </a:prstGeom>
          </p:spPr>
        </p:pic>
        <p:pic>
          <p:nvPicPr>
            <p:cNvPr id="23" name="Picture 22" descr="Diagram&#10;&#10;Description automatically generated">
              <a:extLst>
                <a:ext uri="{FF2B5EF4-FFF2-40B4-BE49-F238E27FC236}">
                  <a16:creationId xmlns:a16="http://schemas.microsoft.com/office/drawing/2014/main" id="{EF4E02D3-DF6B-96FA-897E-B1A3C562E4DD}"/>
                </a:ext>
              </a:extLst>
            </p:cNvPr>
            <p:cNvPicPr>
              <a:picLocks noChangeAspect="1"/>
            </p:cNvPicPr>
            <p:nvPr/>
          </p:nvPicPr>
          <p:blipFill rotWithShape="1">
            <a:blip r:embed="rId3"/>
            <a:srcRect l="77149" t="25969" b="26191"/>
            <a:stretch/>
          </p:blipFill>
          <p:spPr>
            <a:xfrm>
              <a:off x="3337592" y="5431024"/>
              <a:ext cx="898121" cy="939230"/>
            </a:xfrm>
            <a:prstGeom prst="rect">
              <a:avLst/>
            </a:prstGeom>
          </p:spPr>
        </p:pic>
        <p:pic>
          <p:nvPicPr>
            <p:cNvPr id="1026" name="Picture 1025" descr="Modernize, refactor, refactoring, refurbish, refurbished, restructure icon  - Download on Iconfinder">
              <a:extLst>
                <a:ext uri="{FF2B5EF4-FFF2-40B4-BE49-F238E27FC236}">
                  <a16:creationId xmlns:a16="http://schemas.microsoft.com/office/drawing/2014/main" id="{9FADEDD1-09D5-3D0A-30F6-EACB07DA8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969744" y="4131887"/>
              <a:ext cx="367848" cy="3678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F75BA007-1C54-1187-AF81-5EAD10C5B267}"/>
              </a:ext>
            </a:extLst>
          </p:cNvPr>
          <p:cNvGrpSpPr/>
          <p:nvPr/>
        </p:nvGrpSpPr>
        <p:grpSpPr>
          <a:xfrm>
            <a:off x="4677025" y="2484751"/>
            <a:ext cx="1787658" cy="2600433"/>
            <a:chOff x="4677025" y="2484751"/>
            <a:chExt cx="1787658" cy="2600433"/>
          </a:xfrm>
        </p:grpSpPr>
        <p:grpSp>
          <p:nvGrpSpPr>
            <p:cNvPr id="30" name="Group 29">
              <a:extLst>
                <a:ext uri="{FF2B5EF4-FFF2-40B4-BE49-F238E27FC236}">
                  <a16:creationId xmlns:a16="http://schemas.microsoft.com/office/drawing/2014/main" id="{10BC6700-B9AA-8367-662B-82A572DC1F97}"/>
                </a:ext>
              </a:extLst>
            </p:cNvPr>
            <p:cNvGrpSpPr/>
            <p:nvPr/>
          </p:nvGrpSpPr>
          <p:grpSpPr>
            <a:xfrm>
              <a:off x="5391410" y="3573016"/>
              <a:ext cx="260710" cy="1512168"/>
              <a:chOff x="5391410" y="3573016"/>
              <a:chExt cx="260710" cy="1512168"/>
            </a:xfrm>
          </p:grpSpPr>
          <p:sp>
            <p:nvSpPr>
              <p:cNvPr id="51" name="Oval 50">
                <a:extLst>
                  <a:ext uri="{FF2B5EF4-FFF2-40B4-BE49-F238E27FC236}">
                    <a16:creationId xmlns:a16="http://schemas.microsoft.com/office/drawing/2014/main" id="{12616321-D107-513A-6462-F76B3B2FB889}"/>
                  </a:ext>
                </a:extLst>
              </p:cNvPr>
              <p:cNvSpPr/>
              <p:nvPr/>
            </p:nvSpPr>
            <p:spPr>
              <a:xfrm>
                <a:off x="5391410" y="3573016"/>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2D0824BE-FE51-E396-BA17-A5AA0C48BD29}"/>
                  </a:ext>
                </a:extLst>
              </p:cNvPr>
              <p:cNvCxnSpPr>
                <a:cxnSpLocks/>
              </p:cNvCxnSpPr>
              <p:nvPr/>
            </p:nvCxnSpPr>
            <p:spPr>
              <a:xfrm flipV="1">
                <a:off x="5508104" y="3906426"/>
                <a:ext cx="13661" cy="11787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0" name="Picture 1039" descr="A green square with black text&#10;&#10;AI-generated content may be incorrect.">
              <a:extLst>
                <a:ext uri="{FF2B5EF4-FFF2-40B4-BE49-F238E27FC236}">
                  <a16:creationId xmlns:a16="http://schemas.microsoft.com/office/drawing/2014/main" id="{EDF09FF7-BA4E-8378-FDD8-829BCA198641}"/>
                </a:ext>
              </a:extLst>
            </p:cNvPr>
            <p:cNvPicPr>
              <a:picLocks noChangeAspect="1"/>
            </p:cNvPicPr>
            <p:nvPr/>
          </p:nvPicPr>
          <p:blipFill>
            <a:blip r:embed="rId6"/>
            <a:stretch>
              <a:fillRect/>
            </a:stretch>
          </p:blipFill>
          <p:spPr>
            <a:xfrm>
              <a:off x="5592316" y="2484751"/>
              <a:ext cx="872367" cy="1026627"/>
            </a:xfrm>
            <a:prstGeom prst="rect">
              <a:avLst/>
            </a:prstGeom>
          </p:spPr>
        </p:pic>
        <p:pic>
          <p:nvPicPr>
            <p:cNvPr id="1041" name="Picture 1040" descr="Diagram&#10;&#10;Description automatically generated">
              <a:extLst>
                <a:ext uri="{FF2B5EF4-FFF2-40B4-BE49-F238E27FC236}">
                  <a16:creationId xmlns:a16="http://schemas.microsoft.com/office/drawing/2014/main" id="{EBE7141E-9255-B78A-FC7E-9FE88599B73C}"/>
                </a:ext>
              </a:extLst>
            </p:cNvPr>
            <p:cNvPicPr>
              <a:picLocks noChangeAspect="1"/>
            </p:cNvPicPr>
            <p:nvPr/>
          </p:nvPicPr>
          <p:blipFill rotWithShape="1">
            <a:blip r:embed="rId3"/>
            <a:srcRect l="77149" t="25969" b="26191"/>
            <a:stretch/>
          </p:blipFill>
          <p:spPr>
            <a:xfrm>
              <a:off x="4677025" y="2528449"/>
              <a:ext cx="898121" cy="939230"/>
            </a:xfrm>
            <a:prstGeom prst="rect">
              <a:avLst/>
            </a:prstGeom>
          </p:spPr>
        </p:pic>
      </p:grpSp>
      <p:sp>
        <p:nvSpPr>
          <p:cNvPr id="1047" name="Title 1">
            <a:extLst>
              <a:ext uri="{FF2B5EF4-FFF2-40B4-BE49-F238E27FC236}">
                <a16:creationId xmlns:a16="http://schemas.microsoft.com/office/drawing/2014/main" id="{AE55B793-8990-CBFB-8AEC-E250F48278DD}"/>
              </a:ext>
            </a:extLst>
          </p:cNvPr>
          <p:cNvSpPr>
            <a:spLocks noGrp="1"/>
          </p:cNvSpPr>
          <p:nvPr>
            <p:ph type="title"/>
          </p:nvPr>
        </p:nvSpPr>
        <p:spPr>
          <a:xfrm>
            <a:off x="685800" y="186361"/>
            <a:ext cx="7772400" cy="671831"/>
          </a:xfrm>
        </p:spPr>
        <p:txBody>
          <a:bodyPr/>
          <a:lstStyle/>
          <a:p>
            <a:r>
              <a:rPr lang="en-US" dirty="0"/>
              <a:t>Code Integration</a:t>
            </a:r>
          </a:p>
        </p:txBody>
      </p:sp>
    </p:spTree>
    <p:extLst>
      <p:ext uri="{BB962C8B-B14F-4D97-AF65-F5344CB8AC3E}">
        <p14:creationId xmlns:p14="http://schemas.microsoft.com/office/powerpoint/2010/main" val="3892469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RePatch</a:t>
            </a:r>
            <a:r>
              <a:rPr lang="en-GB" sz="2800" dirty="0"/>
              <a:t> - </a:t>
            </a:r>
            <a:r>
              <a:rPr lang="en-GB" sz="2800" dirty="0" err="1"/>
              <a:t>Ogenrwot</a:t>
            </a:r>
            <a:r>
              <a:rPr lang="en-GB" sz="2800" dirty="0"/>
              <a:t> and Businge (SCAM 2025)</a:t>
            </a:r>
          </a:p>
          <a:p>
            <a:pPr marL="0" indent="0">
              <a:buNone/>
            </a:pPr>
            <a:r>
              <a:rPr lang="en-GB" sz="2400" dirty="0">
                <a:solidFill>
                  <a:srgbClr val="7F010D"/>
                </a:solidFill>
              </a:rPr>
              <a:t>All developed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38</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64914876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a:xfrm>
            <a:off x="685800" y="186361"/>
            <a:ext cx="7772400" cy="671831"/>
          </a:xfrm>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39</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673005" y="1001445"/>
            <a:ext cx="7848872" cy="5262979"/>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branches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When the intent of an integrated patch is unclear, write a focused test to document and explore its </a:t>
            </a:r>
            <a:r>
              <a:rPr lang="en-GB" dirty="0" err="1"/>
              <a:t>behavior</a:t>
            </a:r>
            <a:r>
              <a:rPr lang="en-GB" dirty="0"/>
              <a:t>. </a:t>
            </a:r>
          </a:p>
          <a:p>
            <a:pPr marL="342900" indent="-342900">
              <a:buFont typeface="Arial" panose="020B0604020202020204" pitchFamily="34" charset="0"/>
              <a:buChar char="•"/>
            </a:pPr>
            <a:r>
              <a:rPr lang="en-US" dirty="0"/>
              <a:t>Tests: Your Life Insurance (OORP, p.149) </a:t>
            </a:r>
          </a:p>
          <a:p>
            <a:pPr marL="800100" lvl="1" indent="-342900">
              <a:buFont typeface="Arial" panose="020B0604020202020204" pitchFamily="34" charset="0"/>
              <a:buChar char="•"/>
            </a:pPr>
            <a:r>
              <a:rPr lang="en-US" dirty="0"/>
              <a:t>After integration, run or extend tests to ensure functional behavior holds in the target. </a:t>
            </a:r>
          </a:p>
        </p:txBody>
      </p:sp>
    </p:spTree>
    <p:extLst>
      <p:ext uri="{BB962C8B-B14F-4D97-AF65-F5344CB8AC3E}">
        <p14:creationId xmlns:p14="http://schemas.microsoft.com/office/powerpoint/2010/main" val="4567111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5.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5.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endParaRPr lang="en-GB" altLang="x-none" sz="16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40</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42</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43</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44</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45</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EBD-8BB6-F28C-EBA0-16F7C9B21C53}"/>
              </a:ext>
            </a:extLst>
          </p:cNvPr>
          <p:cNvSpPr>
            <a:spLocks noGrp="1"/>
          </p:cNvSpPr>
          <p:nvPr>
            <p:ph type="title"/>
          </p:nvPr>
        </p:nvSpPr>
        <p:spPr/>
        <p:txBody>
          <a:bodyPr/>
          <a:lstStyle/>
          <a:p>
            <a:r>
              <a:rPr lang="en-US" altLang="x-none" dirty="0"/>
              <a:t>7. Mining Software Repositories (MSR)</a:t>
            </a:r>
            <a:endParaRPr lang="en-US" dirty="0"/>
          </a:p>
        </p:txBody>
      </p:sp>
      <p:sp>
        <p:nvSpPr>
          <p:cNvPr id="3" name="Date Placeholder 2">
            <a:extLst>
              <a:ext uri="{FF2B5EF4-FFF2-40B4-BE49-F238E27FC236}">
                <a16:creationId xmlns:a16="http://schemas.microsoft.com/office/drawing/2014/main" id="{007B76D4-F162-FE7D-1FEB-E996CF8AC17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B5ED17DD-71C0-BE5F-E254-00D79FC2F4A9}"/>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sp>
        <p:nvSpPr>
          <p:cNvPr id="5" name="TextBox 4">
            <a:extLst>
              <a:ext uri="{FF2B5EF4-FFF2-40B4-BE49-F238E27FC236}">
                <a16:creationId xmlns:a16="http://schemas.microsoft.com/office/drawing/2014/main" id="{4ED1C221-719A-79E9-0B2F-13DEE6DB49FF}"/>
              </a:ext>
            </a:extLst>
          </p:cNvPr>
          <p:cNvSpPr txBox="1"/>
          <p:nvPr/>
        </p:nvSpPr>
        <p:spPr>
          <a:xfrm>
            <a:off x="899592" y="1471642"/>
            <a:ext cx="7558608" cy="4093428"/>
          </a:xfrm>
          <a:prstGeom prst="rect">
            <a:avLst/>
          </a:prstGeom>
          <a:noFill/>
        </p:spPr>
        <p:txBody>
          <a:bodyPr wrap="square" rtlCol="0">
            <a:spAutoFit/>
          </a:bodyPr>
          <a:lstStyle/>
          <a:p>
            <a:pPr marL="342900" indent="-342900">
              <a:buFont typeface="Arial" panose="020B0604020202020204" pitchFamily="34" charset="0"/>
              <a:buChar char="•"/>
            </a:pPr>
            <a:r>
              <a:rPr lang="en-GB" sz="2000" b="1" dirty="0"/>
              <a:t>Learn from the Past (p.143)</a:t>
            </a:r>
            <a:r>
              <a:rPr lang="en-GB" sz="2000" dirty="0"/>
              <a:t> – This pattern explicitly recommends reconstructing and </a:t>
            </a:r>
            <a:r>
              <a:rPr lang="en-GB" sz="2000" dirty="0" err="1"/>
              <a:t>analyzing</a:t>
            </a:r>
            <a:r>
              <a:rPr lang="en-GB" sz="2000" dirty="0"/>
              <a:t> past changes (using metrics, VCS history, etc.) to understand how the system evolved. </a:t>
            </a:r>
          </a:p>
          <a:p>
            <a:pPr marL="342900" indent="-342900">
              <a:buFont typeface="Arial" panose="020B0604020202020204" pitchFamily="34" charset="0"/>
              <a:buChar char="•"/>
            </a:pPr>
            <a:r>
              <a:rPr lang="en-GB" sz="2000" b="1" dirty="0"/>
              <a:t>Compare Code Mechanically (p.227)</a:t>
            </a:r>
            <a:r>
              <a:rPr lang="en-GB" sz="2000" dirty="0"/>
              <a:t> – Supports automated mining through diffs, metrics, and tooling before manual interpretation. Key for large-scale history analysis.</a:t>
            </a:r>
          </a:p>
          <a:p>
            <a:pPr marL="342900" indent="-342900">
              <a:buFont typeface="Arial" panose="020B0604020202020204" pitchFamily="34" charset="0"/>
              <a:buChar char="•"/>
            </a:pPr>
            <a:r>
              <a:rPr lang="en-US" sz="2000" b="1" dirty="0"/>
              <a:t>Detecting Duplicated Code (p.223) </a:t>
            </a:r>
            <a:r>
              <a:rPr lang="en-GB" sz="2000" dirty="0"/>
              <a:t>–</a:t>
            </a:r>
            <a:r>
              <a:rPr lang="en-US" sz="2000" dirty="0"/>
              <a:t> </a:t>
            </a:r>
            <a:r>
              <a:rPr lang="en-GB" sz="2000" dirty="0"/>
              <a:t>Identifies recurring fragments or reused fixes across repository history. Useful for spotting redundant effort or clone evolution.</a:t>
            </a:r>
          </a:p>
          <a:p>
            <a:pPr marL="342900" indent="-342900">
              <a:buFont typeface="Arial" panose="020B0604020202020204" pitchFamily="34" charset="0"/>
              <a:buChar char="•"/>
            </a:pPr>
            <a:r>
              <a:rPr lang="en-GB" sz="2000" b="1" dirty="0"/>
              <a:t>Study the Exceptional Entities (p.107) </a:t>
            </a:r>
            <a:r>
              <a:rPr lang="en-GB" sz="2000" dirty="0"/>
              <a:t>– Focuses on outliers (files with high churn, ownership concentration, or bug frequency). Repository mining surfaces such hotspots clearly.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8215103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p>
          <a:p>
            <a:pPr eaLnBrk="1" hangingPunct="1">
              <a:lnSpc>
                <a:spcPct val="90000"/>
              </a:lnSpc>
              <a:buFontTx/>
              <a:buNone/>
            </a:pPr>
            <a:r>
              <a:rPr lang="en-GB" altLang="x-none" sz="1600" dirty="0"/>
              <a:t>6 .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6DC022-6845-05B6-64F4-B8C1139BB1E2}"/>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5516611A-F177-83B7-7B1F-1C53493595B8}"/>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51</a:t>
            </a:fld>
            <a:endParaRPr lang="en-US" altLang="x-none"/>
          </a:p>
        </p:txBody>
      </p:sp>
      <p:pic>
        <p:nvPicPr>
          <p:cNvPr id="6" name="Picture 2" descr="369,580 Question Icon Images, Stock Photos, 3D objects, &amp; Vectors |  Shutterstock">
            <a:extLst>
              <a:ext uri="{FF2B5EF4-FFF2-40B4-BE49-F238E27FC236}">
                <a16:creationId xmlns:a16="http://schemas.microsoft.com/office/drawing/2014/main" id="{03D8F4A1-A53D-B084-6B79-F04827991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2123728" y="1484784"/>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3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47697</TotalTime>
  <Words>5101</Words>
  <Application>Microsoft Macintosh PowerPoint</Application>
  <PresentationFormat>On-screen Show (4:3)</PresentationFormat>
  <Paragraphs>661</Paragraphs>
  <Slides>51</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-apple-system</vt:lpstr>
      <vt:lpstr>Arial</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789</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6. Dynamic Analysis (&amp; Testing)</vt:lpstr>
      <vt:lpstr>Introduction</vt:lpstr>
      <vt:lpstr>Testing</vt:lpstr>
      <vt:lpstr>Regression Testing</vt:lpstr>
      <vt:lpstr>Coverage</vt:lpstr>
      <vt:lpstr>5. Code integration</vt:lpstr>
      <vt:lpstr>The Reengineering Life-Cycle</vt:lpstr>
      <vt:lpstr>Code Integration</vt:lpstr>
      <vt:lpstr>Refactoring-Aware Techniques</vt:lpstr>
      <vt:lpstr>Code Integration</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7. Mining Software Repositories (MSR)</vt:lpstr>
      <vt:lpstr>9. Conclusion</vt:lpstr>
      <vt:lpstr>Goals</vt:lpstr>
      <vt:lpstr>PowerPoint Presentation</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347</cp:revision>
  <cp:lastPrinted>2017-02-14T19:00:57Z</cp:lastPrinted>
  <dcterms:created xsi:type="dcterms:W3CDTF">2015-01-22T10:25:17Z</dcterms:created>
  <dcterms:modified xsi:type="dcterms:W3CDTF">2025-08-28T00:11:31Z</dcterms:modified>
  <cp:category/>
</cp:coreProperties>
</file>